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66"/>
  </p:notesMasterIdLst>
  <p:sldIdLst>
    <p:sldId id="323" r:id="rId2"/>
    <p:sldId id="403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4" r:id="rId12"/>
    <p:sldId id="420" r:id="rId13"/>
    <p:sldId id="415" r:id="rId14"/>
    <p:sldId id="424" r:id="rId15"/>
    <p:sldId id="421" r:id="rId16"/>
    <p:sldId id="422" r:id="rId17"/>
    <p:sldId id="423" r:id="rId18"/>
    <p:sldId id="419" r:id="rId19"/>
    <p:sldId id="425" r:id="rId20"/>
    <p:sldId id="417" r:id="rId21"/>
    <p:sldId id="418" r:id="rId22"/>
    <p:sldId id="412" r:id="rId23"/>
    <p:sldId id="413" r:id="rId24"/>
    <p:sldId id="426" r:id="rId25"/>
    <p:sldId id="427" r:id="rId26"/>
    <p:sldId id="434" r:id="rId27"/>
    <p:sldId id="429" r:id="rId28"/>
    <p:sldId id="430" r:id="rId29"/>
    <p:sldId id="435" r:id="rId30"/>
    <p:sldId id="431" r:id="rId31"/>
    <p:sldId id="432" r:id="rId32"/>
    <p:sldId id="433" r:id="rId33"/>
    <p:sldId id="325" r:id="rId34"/>
    <p:sldId id="327" r:id="rId35"/>
    <p:sldId id="328" r:id="rId36"/>
    <p:sldId id="291" r:id="rId37"/>
    <p:sldId id="265" r:id="rId38"/>
    <p:sldId id="266" r:id="rId39"/>
    <p:sldId id="267" r:id="rId40"/>
    <p:sldId id="272" r:id="rId41"/>
    <p:sldId id="275" r:id="rId42"/>
    <p:sldId id="276" r:id="rId43"/>
    <p:sldId id="279" r:id="rId44"/>
    <p:sldId id="280" r:id="rId45"/>
    <p:sldId id="281" r:id="rId46"/>
    <p:sldId id="287" r:id="rId47"/>
    <p:sldId id="288" r:id="rId48"/>
    <p:sldId id="293" r:id="rId49"/>
    <p:sldId id="282" r:id="rId50"/>
    <p:sldId id="301" r:id="rId51"/>
    <p:sldId id="294" r:id="rId52"/>
    <p:sldId id="296" r:id="rId53"/>
    <p:sldId id="304" r:id="rId54"/>
    <p:sldId id="305" r:id="rId55"/>
    <p:sldId id="306" r:id="rId56"/>
    <p:sldId id="300" r:id="rId57"/>
    <p:sldId id="307" r:id="rId58"/>
    <p:sldId id="302" r:id="rId59"/>
    <p:sldId id="283" r:id="rId60"/>
    <p:sldId id="284" r:id="rId61"/>
    <p:sldId id="289" r:id="rId62"/>
    <p:sldId id="290" r:id="rId63"/>
    <p:sldId id="285" r:id="rId64"/>
    <p:sldId id="286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98" d="100"/>
          <a:sy n="98" d="100"/>
        </p:scale>
        <p:origin x="-328" y="46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0.emf"/><Relationship Id="rId8" Type="http://schemas.openxmlformats.org/officeDocument/2006/relationships/image" Target="../media/image92.emf"/><Relationship Id="rId9" Type="http://schemas.openxmlformats.org/officeDocument/2006/relationships/image" Target="../media/image93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0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0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0.emf"/><Relationship Id="rId10" Type="http://schemas.openxmlformats.org/officeDocument/2006/relationships/image" Target="../media/image98.emf"/><Relationship Id="rId11" Type="http://schemas.openxmlformats.org/officeDocument/2006/relationships/image" Target="../media/image99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90.emf"/><Relationship Id="rId10" Type="http://schemas.openxmlformats.org/officeDocument/2006/relationships/image" Target="../media/image100.emf"/><Relationship Id="rId11" Type="http://schemas.openxmlformats.org/officeDocument/2006/relationships/image" Target="../media/image101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drawings/_rels/vmlDrawing17.v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emf"/><Relationship Id="rId12" Type="http://schemas.openxmlformats.org/officeDocument/2006/relationships/image" Target="../media/image104.emf"/><Relationship Id="rId13" Type="http://schemas.openxmlformats.org/officeDocument/2006/relationships/image" Target="../media/image105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96.emf"/><Relationship Id="rId8" Type="http://schemas.openxmlformats.org/officeDocument/2006/relationships/image" Target="../media/image97.emf"/><Relationship Id="rId9" Type="http://schemas.openxmlformats.org/officeDocument/2006/relationships/image" Target="../media/image102.emf"/><Relationship Id="rId10" Type="http://schemas.openxmlformats.org/officeDocument/2006/relationships/image" Target="../media/image10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Relationship Id="rId2" Type="http://schemas.openxmlformats.org/officeDocument/2006/relationships/image" Target="../media/image7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Relationship Id="rId2" Type="http://schemas.openxmlformats.org/officeDocument/2006/relationships/image" Target="../media/image78.emf"/><Relationship Id="rId3" Type="http://schemas.openxmlformats.org/officeDocument/2006/relationships/image" Target="../media/image7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1" Type="http://schemas.openxmlformats.org/officeDocument/2006/relationships/image" Target="../media/image81.emf"/><Relationship Id="rId2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4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3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41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3.emf"/><Relationship Id="rId5" Type="http://schemas.openxmlformats.org/officeDocument/2006/relationships/image" Target="../media/image4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68.emf"/><Relationship Id="rId7" Type="http://schemas.openxmlformats.org/officeDocument/2006/relationships/image" Target="../media/image6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70.emf"/><Relationship Id="rId5" Type="http://schemas.openxmlformats.org/officeDocument/2006/relationships/image" Target="../media/image7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7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77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7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emf"/><Relationship Id="rId12" Type="http://schemas.openxmlformats.org/officeDocument/2006/relationships/oleObject" Target="../embeddings/oleObject18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19.bin"/><Relationship Id="rId15" Type="http://schemas.openxmlformats.org/officeDocument/2006/relationships/image" Target="../media/image8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14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16.bin"/><Relationship Id="rId9" Type="http://schemas.openxmlformats.org/officeDocument/2006/relationships/image" Target="../media/image83.emf"/><Relationship Id="rId10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28.bin"/><Relationship Id="rId21" Type="http://schemas.openxmlformats.org/officeDocument/2006/relationships/image" Target="../media/image89.emf"/><Relationship Id="rId10" Type="http://schemas.openxmlformats.org/officeDocument/2006/relationships/oleObject" Target="../embeddings/oleObject23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24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25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26.bin"/><Relationship Id="rId17" Type="http://schemas.openxmlformats.org/officeDocument/2006/relationships/image" Target="../media/image87.emf"/><Relationship Id="rId18" Type="http://schemas.openxmlformats.org/officeDocument/2006/relationships/oleObject" Target="../embeddings/oleObject27.bin"/><Relationship Id="rId19" Type="http://schemas.openxmlformats.org/officeDocument/2006/relationships/image" Target="../media/image8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20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22.bin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emf"/><Relationship Id="rId12" Type="http://schemas.openxmlformats.org/officeDocument/2006/relationships/oleObject" Target="../embeddings/oleObject33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34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35.bin"/><Relationship Id="rId17" Type="http://schemas.openxmlformats.org/officeDocument/2006/relationships/image" Target="../media/image90.emf"/><Relationship Id="rId18" Type="http://schemas.openxmlformats.org/officeDocument/2006/relationships/oleObject" Target="../embeddings/oleObject36.bin"/><Relationship Id="rId19" Type="http://schemas.openxmlformats.org/officeDocument/2006/relationships/image" Target="../media/image9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30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31.bin"/><Relationship Id="rId9" Type="http://schemas.openxmlformats.org/officeDocument/2006/relationships/image" Target="../media/image83.emf"/><Relationship Id="rId10" Type="http://schemas.openxmlformats.org/officeDocument/2006/relationships/oleObject" Target="../embeddings/oleObject32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45.bin"/><Relationship Id="rId21" Type="http://schemas.openxmlformats.org/officeDocument/2006/relationships/image" Target="../media/image93.emf"/><Relationship Id="rId10" Type="http://schemas.openxmlformats.org/officeDocument/2006/relationships/oleObject" Target="../embeddings/oleObject40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43.bin"/><Relationship Id="rId17" Type="http://schemas.openxmlformats.org/officeDocument/2006/relationships/image" Target="../media/image90.emf"/><Relationship Id="rId18" Type="http://schemas.openxmlformats.org/officeDocument/2006/relationships/oleObject" Target="../embeddings/oleObject44.bin"/><Relationship Id="rId19" Type="http://schemas.openxmlformats.org/officeDocument/2006/relationships/image" Target="../media/image9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37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39.bin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54.bin"/><Relationship Id="rId21" Type="http://schemas.openxmlformats.org/officeDocument/2006/relationships/image" Target="../media/image95.emf"/><Relationship Id="rId10" Type="http://schemas.openxmlformats.org/officeDocument/2006/relationships/oleObject" Target="../embeddings/oleObject49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50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51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52.bin"/><Relationship Id="rId17" Type="http://schemas.openxmlformats.org/officeDocument/2006/relationships/image" Target="../media/image90.emf"/><Relationship Id="rId18" Type="http://schemas.openxmlformats.org/officeDocument/2006/relationships/oleObject" Target="../embeddings/oleObject53.bin"/><Relationship Id="rId19" Type="http://schemas.openxmlformats.org/officeDocument/2006/relationships/image" Target="../media/image9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46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47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48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63.bin"/><Relationship Id="rId21" Type="http://schemas.openxmlformats.org/officeDocument/2006/relationships/image" Target="../media/image90.emf"/><Relationship Id="rId10" Type="http://schemas.openxmlformats.org/officeDocument/2006/relationships/oleObject" Target="../embeddings/oleObject58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59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60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61.bin"/><Relationship Id="rId17" Type="http://schemas.openxmlformats.org/officeDocument/2006/relationships/image" Target="../media/image96.emf"/><Relationship Id="rId18" Type="http://schemas.openxmlformats.org/officeDocument/2006/relationships/oleObject" Target="../embeddings/oleObject62.bin"/><Relationship Id="rId19" Type="http://schemas.openxmlformats.org/officeDocument/2006/relationships/image" Target="../media/image9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55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56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57.bin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72.bin"/><Relationship Id="rId21" Type="http://schemas.openxmlformats.org/officeDocument/2006/relationships/image" Target="../media/image90.emf"/><Relationship Id="rId22" Type="http://schemas.openxmlformats.org/officeDocument/2006/relationships/oleObject" Target="../embeddings/oleObject73.bin"/><Relationship Id="rId23" Type="http://schemas.openxmlformats.org/officeDocument/2006/relationships/image" Target="../media/image98.emf"/><Relationship Id="rId24" Type="http://schemas.openxmlformats.org/officeDocument/2006/relationships/oleObject" Target="../embeddings/oleObject74.bin"/><Relationship Id="rId25" Type="http://schemas.openxmlformats.org/officeDocument/2006/relationships/image" Target="../media/image99.emf"/><Relationship Id="rId10" Type="http://schemas.openxmlformats.org/officeDocument/2006/relationships/oleObject" Target="../embeddings/oleObject67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68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69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70.bin"/><Relationship Id="rId17" Type="http://schemas.openxmlformats.org/officeDocument/2006/relationships/image" Target="../media/image96.emf"/><Relationship Id="rId18" Type="http://schemas.openxmlformats.org/officeDocument/2006/relationships/oleObject" Target="../embeddings/oleObject71.bin"/><Relationship Id="rId19" Type="http://schemas.openxmlformats.org/officeDocument/2006/relationships/image" Target="../media/image9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64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65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66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83.bin"/><Relationship Id="rId21" Type="http://schemas.openxmlformats.org/officeDocument/2006/relationships/image" Target="../media/image90.emf"/><Relationship Id="rId22" Type="http://schemas.openxmlformats.org/officeDocument/2006/relationships/oleObject" Target="../embeddings/oleObject84.bin"/><Relationship Id="rId23" Type="http://schemas.openxmlformats.org/officeDocument/2006/relationships/image" Target="../media/image100.emf"/><Relationship Id="rId24" Type="http://schemas.openxmlformats.org/officeDocument/2006/relationships/oleObject" Target="../embeddings/oleObject85.bin"/><Relationship Id="rId25" Type="http://schemas.openxmlformats.org/officeDocument/2006/relationships/image" Target="../media/image101.emf"/><Relationship Id="rId10" Type="http://schemas.openxmlformats.org/officeDocument/2006/relationships/oleObject" Target="../embeddings/oleObject78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79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80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81.bin"/><Relationship Id="rId17" Type="http://schemas.openxmlformats.org/officeDocument/2006/relationships/image" Target="../media/image96.emf"/><Relationship Id="rId18" Type="http://schemas.openxmlformats.org/officeDocument/2006/relationships/oleObject" Target="../embeddings/oleObject82.bin"/><Relationship Id="rId19" Type="http://schemas.openxmlformats.org/officeDocument/2006/relationships/image" Target="../media/image97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75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76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77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emf"/><Relationship Id="rId20" Type="http://schemas.openxmlformats.org/officeDocument/2006/relationships/oleObject" Target="../embeddings/oleObject94.bin"/><Relationship Id="rId21" Type="http://schemas.openxmlformats.org/officeDocument/2006/relationships/image" Target="../media/image102.emf"/><Relationship Id="rId22" Type="http://schemas.openxmlformats.org/officeDocument/2006/relationships/oleObject" Target="../embeddings/oleObject95.bin"/><Relationship Id="rId23" Type="http://schemas.openxmlformats.org/officeDocument/2006/relationships/image" Target="../media/image103.emf"/><Relationship Id="rId24" Type="http://schemas.openxmlformats.org/officeDocument/2006/relationships/oleObject" Target="../embeddings/oleObject96.bin"/><Relationship Id="rId25" Type="http://schemas.openxmlformats.org/officeDocument/2006/relationships/image" Target="../media/image90.emf"/><Relationship Id="rId26" Type="http://schemas.openxmlformats.org/officeDocument/2006/relationships/oleObject" Target="../embeddings/oleObject97.bin"/><Relationship Id="rId27" Type="http://schemas.openxmlformats.org/officeDocument/2006/relationships/image" Target="../media/image104.emf"/><Relationship Id="rId28" Type="http://schemas.openxmlformats.org/officeDocument/2006/relationships/oleObject" Target="../embeddings/oleObject98.bin"/><Relationship Id="rId29" Type="http://schemas.openxmlformats.org/officeDocument/2006/relationships/image" Target="../media/image105.emf"/><Relationship Id="rId10" Type="http://schemas.openxmlformats.org/officeDocument/2006/relationships/oleObject" Target="../embeddings/oleObject89.bin"/><Relationship Id="rId11" Type="http://schemas.openxmlformats.org/officeDocument/2006/relationships/image" Target="../media/image84.emf"/><Relationship Id="rId12" Type="http://schemas.openxmlformats.org/officeDocument/2006/relationships/oleObject" Target="../embeddings/oleObject90.bin"/><Relationship Id="rId13" Type="http://schemas.openxmlformats.org/officeDocument/2006/relationships/image" Target="../media/image85.emf"/><Relationship Id="rId14" Type="http://schemas.openxmlformats.org/officeDocument/2006/relationships/oleObject" Target="../embeddings/oleObject91.bin"/><Relationship Id="rId15" Type="http://schemas.openxmlformats.org/officeDocument/2006/relationships/image" Target="../media/image86.emf"/><Relationship Id="rId16" Type="http://schemas.openxmlformats.org/officeDocument/2006/relationships/oleObject" Target="../embeddings/oleObject92.bin"/><Relationship Id="rId17" Type="http://schemas.openxmlformats.org/officeDocument/2006/relationships/image" Target="../media/image96.emf"/><Relationship Id="rId18" Type="http://schemas.openxmlformats.org/officeDocument/2006/relationships/oleObject" Target="../embeddings/oleObject93.bin"/><Relationship Id="rId19" Type="http://schemas.openxmlformats.org/officeDocument/2006/relationships/image" Target="../media/image97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0.png"/><Relationship Id="rId4" Type="http://schemas.openxmlformats.org/officeDocument/2006/relationships/oleObject" Target="../embeddings/oleObject86.bin"/><Relationship Id="rId5" Type="http://schemas.openxmlformats.org/officeDocument/2006/relationships/image" Target="../media/image81.e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82.emf"/><Relationship Id="rId8" Type="http://schemas.openxmlformats.org/officeDocument/2006/relationships/oleObject" Target="../embeddings/oleObject88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99.bin"/><Relationship Id="rId5" Type="http://schemas.openxmlformats.org/officeDocument/2006/relationships/image" Target="../media/image10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2</a:t>
            </a:r>
            <a:r>
              <a:rPr lang="en-US" dirty="0" smtClean="0"/>
              <a:t>: Neural Networks;  Design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Architecture</a:t>
            </a:r>
            <a:endParaRPr lang="en-US" sz="2400" dirty="0" smtClean="0"/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Activation function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</a:t>
                </a:r>
                <a:r>
                  <a:rPr lang="en-US" dirty="0">
                    <a:latin typeface="Calibri"/>
                    <a:cs typeface="Calibri"/>
                  </a:rPr>
                  <a:t>remain large through </a:t>
                </a:r>
                <a:r>
                  <a:rPr lang="en-US" dirty="0">
                    <a:latin typeface="Calibri"/>
                    <a:cs typeface="Calibri"/>
                  </a:rPr>
                  <a:t>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</a:t>
                </a:r>
                <a:r>
                  <a:rPr lang="en-US" sz="2400" b="1" dirty="0" smtClean="0">
                    <a:latin typeface="Calibri"/>
                    <a:cs typeface="Calibri"/>
                  </a:rPr>
                  <a:t>not linearity</a:t>
                </a:r>
                <a:endParaRPr lang="en-US" b="1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</a:t>
                </a:r>
                <a:r>
                  <a:rPr lang="en-US" dirty="0">
                    <a:latin typeface="Calibri"/>
                    <a:cs typeface="Calibri"/>
                  </a:rPr>
                  <a:t>remain large through </a:t>
                </a:r>
                <a:r>
                  <a:rPr lang="en-US" dirty="0">
                    <a:latin typeface="Calibri"/>
                    <a:cs typeface="Calibri"/>
                  </a:rPr>
                  <a:t>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98467"/>
              </p:ext>
            </p:extLst>
          </p:nvPr>
        </p:nvGraphicFramePr>
        <p:xfrm>
          <a:off x="4667779" y="2964508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88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779" y="2964508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61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are 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2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Sigmoid and </a:t>
            </a:r>
            <a:r>
              <a:rPr lang="en-US" dirty="0" err="1" smtClean="0"/>
              <a:t>tanh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7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r>
              <a:rPr lang="en-US" dirty="0" smtClean="0"/>
              <a:t>First build a network/ </a:t>
            </a:r>
          </a:p>
          <a:p>
            <a:r>
              <a:rPr lang="en-US" dirty="0"/>
              <a:t>	</a:t>
            </a:r>
            <a:r>
              <a:rPr lang="en-US" dirty="0" smtClean="0"/>
              <a:t>- First explain the basic things of a NN input layer, hidden layer, output layer, activation function , loss function </a:t>
            </a:r>
          </a:p>
          <a:p>
            <a:r>
              <a:rPr lang="en-US" dirty="0"/>
              <a:t> </a:t>
            </a:r>
            <a:r>
              <a:rPr lang="en-US" dirty="0" smtClean="0"/>
              <a:t>     -  Show how forward works</a:t>
            </a:r>
          </a:p>
          <a:p>
            <a:r>
              <a:rPr lang="en-US" dirty="0" smtClean="0"/>
              <a:t>Show </a:t>
            </a:r>
            <a:r>
              <a:rPr lang="en-US" dirty="0" smtClean="0"/>
              <a:t>an example of a a complicated functions and show how it </a:t>
            </a:r>
            <a:r>
              <a:rPr lang="en-US" dirty="0" smtClean="0"/>
              <a:t>works</a:t>
            </a:r>
            <a:r>
              <a:rPr lang="en-US" dirty="0"/>
              <a:t> </a:t>
            </a:r>
            <a:r>
              <a:rPr lang="en-US" dirty="0" smtClean="0"/>
              <a:t>by adding nodes and layers </a:t>
            </a:r>
            <a:endParaRPr lang="en-US" dirty="0"/>
          </a:p>
          <a:p>
            <a:pPr lvl="1"/>
            <a:r>
              <a:rPr lang="en-US" dirty="0" smtClean="0"/>
              <a:t>Conclude </a:t>
            </a:r>
            <a:r>
              <a:rPr lang="en-US" dirty="0" smtClean="0"/>
              <a:t>with a function approximation f(x) -&gt; y 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Show a network that it can not get it right because of the output layer and explain the basic output layers </a:t>
            </a:r>
          </a:p>
          <a:p>
            <a:r>
              <a:rPr lang="en-US" dirty="0"/>
              <a:t> </a:t>
            </a:r>
            <a:r>
              <a:rPr lang="en-US" dirty="0" smtClean="0"/>
              <a:t>   Linear </a:t>
            </a:r>
          </a:p>
          <a:p>
            <a:r>
              <a:rPr lang="en-US" dirty="0" smtClean="0"/>
              <a:t>     Logistic 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endParaRPr lang="en-US" dirty="0" smtClean="0"/>
          </a:p>
          <a:p>
            <a:r>
              <a:rPr lang="en-US" dirty="0" smtClean="0"/>
              <a:t>Show a network and emphasize on the last results. Show an example where the output is incorrect </a:t>
            </a:r>
            <a:r>
              <a:rPr lang="mr-IN" dirty="0" smtClean="0"/>
              <a:t>…</a:t>
            </a:r>
            <a:r>
              <a:rPr lang="en-US" dirty="0" smtClean="0"/>
              <a:t>.type (0,1, </a:t>
            </a:r>
            <a:r>
              <a:rPr lang="mr-IN" dirty="0" smtClean="0"/>
              <a:t>…</a:t>
            </a:r>
            <a:r>
              <a:rPr lang="en-US" dirty="0" smtClean="0"/>
              <a:t> ) so we need  </a:t>
            </a:r>
          </a:p>
          <a:p>
            <a:r>
              <a:rPr lang="en-US" dirty="0" smtClean="0"/>
              <a:t>Design Choices</a:t>
            </a:r>
          </a:p>
          <a:p>
            <a:r>
              <a:rPr lang="en-US" dirty="0" smtClean="0"/>
              <a:t>Look inside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5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6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0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Some examples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374266" y="400793"/>
            <a:ext cx="4009405" cy="2183419"/>
            <a:chOff x="1722506" y="1841454"/>
            <a:chExt cx="6332341" cy="3448430"/>
          </a:xfrm>
        </p:grpSpPr>
        <p:grpSp>
          <p:nvGrpSpPr>
            <p:cNvPr id="7" name="Group 6"/>
            <p:cNvGrpSpPr/>
            <p:nvPr/>
          </p:nvGrpSpPr>
          <p:grpSpPr>
            <a:xfrm>
              <a:off x="1722506" y="2129589"/>
              <a:ext cx="2576623" cy="1179095"/>
              <a:chOff x="3312867" y="1299411"/>
              <a:chExt cx="3996394" cy="1828800"/>
            </a:xfrm>
          </p:grpSpPr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/>
              <p:cNvCxnSpPr>
                <a:stCxn id="9" idx="6"/>
                <a:endCxn id="19" idx="2"/>
              </p:cNvCxnSpPr>
              <p:nvPr/>
            </p:nvCxnSpPr>
            <p:spPr>
              <a:xfrm flipV="1">
                <a:off x="5141667" y="2213810"/>
                <a:ext cx="2167594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1743771" y="4110789"/>
              <a:ext cx="2555358" cy="1179095"/>
              <a:chOff x="3312867" y="1299411"/>
              <a:chExt cx="3963412" cy="1828800"/>
            </a:xfrm>
          </p:grpSpPr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Arrow Connector 11"/>
              <p:cNvCxnSpPr>
                <a:stCxn id="16" idx="6"/>
                <a:endCxn id="22" idx="2"/>
              </p:cNvCxnSpPr>
              <p:nvPr/>
            </p:nvCxnSpPr>
            <p:spPr>
              <a:xfrm flipV="1">
                <a:off x="5141667" y="2213810"/>
                <a:ext cx="2134612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4299129" y="1841454"/>
              <a:ext cx="2576623" cy="1746475"/>
              <a:chOff x="3312867" y="852509"/>
              <a:chExt cx="3996394" cy="2708818"/>
            </a:xfrm>
          </p:grpSpPr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3312867" y="852509"/>
                <a:ext cx="1828801" cy="1828801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>
                <a:stCxn id="19" idx="6"/>
              </p:cNvCxnSpPr>
              <p:nvPr/>
            </p:nvCxnSpPr>
            <p:spPr>
              <a:xfrm>
                <a:off x="5141667" y="2213812"/>
                <a:ext cx="2167594" cy="134751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4277865" y="3263944"/>
              <a:ext cx="2597888" cy="1436392"/>
              <a:chOff x="3279885" y="-14060"/>
              <a:chExt cx="4029376" cy="2227872"/>
            </a:xfrm>
          </p:grpSpPr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3279885" y="-14060"/>
                <a:ext cx="1828801" cy="1828801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Arrow Connector 17"/>
              <p:cNvCxnSpPr>
                <a:stCxn id="22" idx="6"/>
              </p:cNvCxnSpPr>
              <p:nvPr/>
            </p:nvCxnSpPr>
            <p:spPr>
              <a:xfrm flipV="1">
                <a:off x="5141667" y="488446"/>
                <a:ext cx="2167594" cy="17253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>
              <a:stCxn id="9" idx="6"/>
              <a:endCxn id="22" idx="2"/>
            </p:cNvCxnSpPr>
            <p:nvPr/>
          </p:nvCxnSpPr>
          <p:spPr>
            <a:xfrm>
              <a:off x="2901601" y="2719137"/>
              <a:ext cx="1397528" cy="198119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6" idx="6"/>
              <a:endCxn id="19" idx="2"/>
            </p:cNvCxnSpPr>
            <p:nvPr/>
          </p:nvCxnSpPr>
          <p:spPr>
            <a:xfrm flipV="1">
              <a:off x="2922866" y="2719136"/>
              <a:ext cx="1376263" cy="198120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6875752" y="2998381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7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1379" r="-43056" b="-724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89" b="-8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370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Oval 27"/>
          <p:cNvSpPr>
            <a:spLocks noChangeAspect="1"/>
          </p:cNvSpPr>
          <p:nvPr/>
        </p:nvSpPr>
        <p:spPr>
          <a:xfrm>
            <a:off x="6136318" y="2715575"/>
            <a:ext cx="746560" cy="74656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05" y="352066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Some examples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39491" y="1287918"/>
            <a:ext cx="4009405" cy="2000983"/>
            <a:chOff x="1722506" y="2129588"/>
            <a:chExt cx="6332341" cy="3160296"/>
          </a:xfrm>
        </p:grpSpPr>
        <p:grpSp>
          <p:nvGrpSpPr>
            <p:cNvPr id="50" name="Group 49"/>
            <p:cNvGrpSpPr/>
            <p:nvPr/>
          </p:nvGrpSpPr>
          <p:grpSpPr>
            <a:xfrm>
              <a:off x="1722506" y="2129589"/>
              <a:ext cx="2576623" cy="1179095"/>
              <a:chOff x="3312867" y="1299411"/>
              <a:chExt cx="3996394" cy="1828800"/>
            </a:xfrm>
          </p:grpSpPr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52" idx="6"/>
                <a:endCxn id="62" idx="2"/>
              </p:cNvCxnSpPr>
              <p:nvPr/>
            </p:nvCxnSpPr>
            <p:spPr>
              <a:xfrm flipV="1">
                <a:off x="5141667" y="2213810"/>
                <a:ext cx="2167594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1743771" y="4110789"/>
              <a:ext cx="2555358" cy="1179095"/>
              <a:chOff x="3312867" y="1299411"/>
              <a:chExt cx="3963412" cy="1828800"/>
            </a:xfrm>
          </p:grpSpPr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54"/>
              <p:cNvCxnSpPr>
                <a:stCxn id="59" idx="6"/>
                <a:endCxn id="65" idx="2"/>
              </p:cNvCxnSpPr>
              <p:nvPr/>
            </p:nvCxnSpPr>
            <p:spPr>
              <a:xfrm flipV="1">
                <a:off x="5141667" y="2213810"/>
                <a:ext cx="2134612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299129" y="2129588"/>
              <a:ext cx="2576623" cy="1458341"/>
              <a:chOff x="3312867" y="1299411"/>
              <a:chExt cx="3996394" cy="2261916"/>
            </a:xfrm>
          </p:grpSpPr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>
                <a:stCxn id="62" idx="6"/>
              </p:cNvCxnSpPr>
              <p:nvPr/>
            </p:nvCxnSpPr>
            <p:spPr>
              <a:xfrm>
                <a:off x="5141667" y="2213812"/>
                <a:ext cx="2167594" cy="134751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4299129" y="3587929"/>
              <a:ext cx="2576623" cy="1701954"/>
              <a:chOff x="3312867" y="488446"/>
              <a:chExt cx="3996394" cy="2639765"/>
            </a:xfrm>
          </p:grpSpPr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stCxn id="65" idx="6"/>
              </p:cNvCxnSpPr>
              <p:nvPr/>
            </p:nvCxnSpPr>
            <p:spPr>
              <a:xfrm flipV="1">
                <a:off x="5141667" y="488446"/>
                <a:ext cx="2167594" cy="17253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>
              <a:stCxn id="52" idx="6"/>
              <a:endCxn id="65" idx="2"/>
            </p:cNvCxnSpPr>
            <p:nvPr/>
          </p:nvCxnSpPr>
          <p:spPr>
            <a:xfrm>
              <a:off x="2901601" y="2719137"/>
              <a:ext cx="1397528" cy="198119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6"/>
              <a:endCxn id="62" idx="2"/>
            </p:cNvCxnSpPr>
            <p:nvPr/>
          </p:nvCxnSpPr>
          <p:spPr>
            <a:xfrm flipV="1">
              <a:off x="2922866" y="2719136"/>
              <a:ext cx="1376263" cy="198120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6875752" y="2998381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6667" r="-43662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0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89" y="327826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54923"/>
              </p:ext>
            </p:extLst>
          </p:nvPr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7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9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4429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6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62722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9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269280" y="4754755"/>
                <a:ext cx="1477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𝑆𝑜𝑓𝑡𝑀𝑎𝑥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280" y="4754755"/>
                <a:ext cx="1477969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412" r="-412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76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8385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66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4571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08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001028"/>
              </p:ext>
            </p:extLst>
          </p:nvPr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15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5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6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1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Optimizer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4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5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computation takes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Avoids repeated sub-expressions</a:t>
            </a:r>
          </a:p>
          <a:p>
            <a:r>
              <a:rPr lang="en-US" sz="2400" dirty="0" smtClean="0"/>
              <a:t>Uses dynamic programming (table filling)</a:t>
            </a:r>
          </a:p>
          <a:p>
            <a:r>
              <a:rPr lang="en-US" sz="2400" dirty="0" smtClean="0"/>
              <a:t>Trades-off memory for speed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7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8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9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9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8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9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80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4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4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4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4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4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5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51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52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7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8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89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6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7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28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3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1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2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3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6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7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8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49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250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0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4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5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7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18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8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9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0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1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2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3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54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25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5287</TotalTime>
  <Words>1479</Words>
  <Application>Microsoft Macintosh PowerPoint</Application>
  <PresentationFormat>Widescreen</PresentationFormat>
  <Paragraphs>442</Paragraphs>
  <Slides>64</Slides>
  <Notes>2</Notes>
  <HiddenSlides>7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2: Neural Networks;  Design and Regularization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Design Choices</vt:lpstr>
      <vt:lpstr>Design Choices</vt:lpstr>
      <vt:lpstr>Activation function</vt:lpstr>
      <vt:lpstr>Activation function</vt:lpstr>
      <vt:lpstr>Beyond Linear Models</vt:lpstr>
      <vt:lpstr>Traditional ML</vt:lpstr>
      <vt:lpstr>Deep Learning</vt:lpstr>
      <vt:lpstr>Relu and Softplus</vt:lpstr>
      <vt:lpstr>Sigmoid and tanh</vt:lpstr>
      <vt:lpstr>Generalized ReLU</vt:lpstr>
      <vt:lpstr>Maxout </vt:lpstr>
      <vt:lpstr>NN in action. Some examples</vt:lpstr>
      <vt:lpstr>NN in action. Some examples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Representation</vt:lpstr>
      <vt:lpstr>Learning Multiple Components</vt:lpstr>
      <vt:lpstr>Depth = Repeated Compositions</vt:lpstr>
      <vt:lpstr>Neural Networks</vt:lpstr>
      <vt:lpstr>Cost Function</vt:lpstr>
      <vt:lpstr>Cost Function</vt:lpstr>
      <vt:lpstr>Cost Function</vt:lpstr>
      <vt:lpstr>Design Choices</vt:lpstr>
      <vt:lpstr>Design Choices</vt:lpstr>
      <vt:lpstr>Universal Approximation Theorem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260</cp:revision>
  <cp:lastPrinted>2018-03-05T02:43:56Z</cp:lastPrinted>
  <dcterms:created xsi:type="dcterms:W3CDTF">2017-11-02T16:57:55Z</dcterms:created>
  <dcterms:modified xsi:type="dcterms:W3CDTF">2018-10-19T22:36:45Z</dcterms:modified>
</cp:coreProperties>
</file>